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581330EC-22AE-4415-BEF3-93914321C173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9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9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6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7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7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8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31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21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10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107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15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38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1" name="CustomShape 13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4" name="CustomShape 114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7" name="CustomShape 121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0" name="CustomShape 14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360" cy="35971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840" cy="4199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2" name="CustomShape 6"/>
          <p:cNvSpPr/>
          <p:nvPr/>
        </p:nvSpPr>
        <p:spPr>
          <a:xfrm>
            <a:off x="0" y="10155240"/>
            <a:ext cx="3265200" cy="5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1" name="CustomShape 4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4" name="CustomShape 50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7" name="CustomShape 62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56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9200" cy="124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9200" cy="5292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9200" cy="5292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9200" cy="529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b72f4400ed2493c1c440010add46ca1a726200f7/AprendizadoMaquina/Aula%2001%20-%20Introdu&#231;&#227;o/Aula_01_Introdu&#231;&#227;o_Scikit_Lear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9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Como se envolver com I.A na graduação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0" name="CustomShape 9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9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9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Os professores do curso possuem pesquisas em variados tópicos com publicações no estado da arte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Multimodal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Detecção de Fraude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Sistemas de Recomendação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Linguagem Natural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 Médicas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Projetos PIBIC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8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4" name="CustomShape 9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9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9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8309520" cy="408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6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6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6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68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846360" y="2340000"/>
            <a:ext cx="7973280" cy="121968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2340000" y="3780000"/>
            <a:ext cx="4859640" cy="287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6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5" name="CustomShape 7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7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7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7199640" cy="122436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432440" y="3623400"/>
            <a:ext cx="3607200" cy="303624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rcRect l="0" t="0" r="0" b="12497"/>
          <a:stretch/>
        </p:blipFill>
        <p:spPr>
          <a:xfrm>
            <a:off x="5940000" y="5400000"/>
            <a:ext cx="3542040" cy="125928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5940000" y="3420000"/>
            <a:ext cx="3247200" cy="202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7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3" name="CustomShape 7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7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5" name="CustomShape 7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6" name="Google Shape;610;p28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8265240" cy="179964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611;p28" descr=""/>
          <p:cNvPicPr/>
          <p:nvPr/>
        </p:nvPicPr>
        <p:blipFill>
          <a:blip r:embed="rId2"/>
          <a:stretch/>
        </p:blipFill>
        <p:spPr>
          <a:xfrm>
            <a:off x="1080000" y="4113000"/>
            <a:ext cx="3386880" cy="272664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612;p28" descr=""/>
          <p:cNvPicPr/>
          <p:nvPr/>
        </p:nvPicPr>
        <p:blipFill>
          <a:blip r:embed="rId3"/>
          <a:stretch/>
        </p:blipFill>
        <p:spPr>
          <a:xfrm>
            <a:off x="5039280" y="4113000"/>
            <a:ext cx="4271400" cy="242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7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Ciêntíficos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0" name="CustomShape 80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1" name="CustomShape 81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2" name="CustomShape 8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1869120" y="1620000"/>
            <a:ext cx="6590520" cy="166608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180000" y="3280680"/>
            <a:ext cx="4935240" cy="319896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5236200" y="4140000"/>
            <a:ext cx="448344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57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4000" cy="1997640"/>
          </a:xfrm>
          <a:prstGeom prst="rect">
            <a:avLst/>
          </a:prstGeom>
          <a:ln w="0">
            <a:noFill/>
          </a:ln>
        </p:spPr>
      </p:pic>
      <p:pic>
        <p:nvPicPr>
          <p:cNvPr id="258" name="Imagem 111" descr=""/>
          <p:cNvPicPr/>
          <p:nvPr/>
        </p:nvPicPr>
        <p:blipFill>
          <a:blip r:embed="rId2"/>
          <a:stretch/>
        </p:blipFill>
        <p:spPr>
          <a:xfrm>
            <a:off x="2834640" y="4140000"/>
            <a:ext cx="4152240" cy="199080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29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Conceitos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2" name="CustomShape 30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7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15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944000" y="1582200"/>
            <a:ext cx="6299640" cy="522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476000" y="1834920"/>
            <a:ext cx="7041240" cy="47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Aprendizagem de Máquina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 Básicos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5" name="CustomShape 1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6" name="CustomShape 18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Tradicional (~1950 … ~2010)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 (~2010 …. Hoje)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77" name="Imagem 3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120" cy="1436400"/>
          </a:xfrm>
          <a:prstGeom prst="rect">
            <a:avLst/>
          </a:prstGeom>
          <a:ln w="0">
            <a:noFill/>
          </a:ln>
        </p:spPr>
      </p:pic>
      <p:pic>
        <p:nvPicPr>
          <p:cNvPr id="278" name="Imagem 4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120" cy="143640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1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0" name="CustomShape 2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22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24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84" name="CustomShape 2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2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86" name=""/>
          <p:cNvGrpSpPr/>
          <p:nvPr/>
        </p:nvGrpSpPr>
        <p:grpSpPr>
          <a:xfrm>
            <a:off x="2906280" y="1800000"/>
            <a:ext cx="5733360" cy="4666680"/>
            <a:chOff x="2906280" y="1800000"/>
            <a:chExt cx="5733360" cy="4666680"/>
          </a:xfrm>
        </p:grpSpPr>
        <p:pic>
          <p:nvPicPr>
            <p:cNvPr id="287" name="" descr=""/>
            <p:cNvPicPr/>
            <p:nvPr/>
          </p:nvPicPr>
          <p:blipFill>
            <a:blip r:embed="rId1"/>
            <a:stretch/>
          </p:blipFill>
          <p:spPr>
            <a:xfrm>
              <a:off x="2906280" y="1800000"/>
              <a:ext cx="5733360" cy="4666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" name=""/>
            <p:cNvSpPr/>
            <p:nvPr/>
          </p:nvSpPr>
          <p:spPr>
            <a:xfrm>
              <a:off x="7200000" y="4560120"/>
              <a:ext cx="1233360" cy="119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Maths &amp; Statistics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Data Visualization</a:t>
              </a:r>
              <a:endParaRPr b="0" lang="pt-BR" sz="12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b="0" lang="pt-BR" sz="9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EDA</a:t>
              </a:r>
              <a:endParaRPr b="0" lang="pt-BR" sz="1200" spc="-1" strike="noStrike">
                <a:latin typeface="Arial"/>
              </a:endParaRPr>
            </a:p>
          </p:txBody>
        </p:sp>
      </p:grpSp>
      <p:sp>
        <p:nvSpPr>
          <p:cNvPr id="289" name="CustomShape 28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Temas Emergentes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Big Data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Data Science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84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Quando usar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1" name="CustomShape 85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86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93" name="CustomShape 8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8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9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Representação do problema não é linearmente separável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solução não é determinística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260000" y="2736000"/>
            <a:ext cx="7559640" cy="392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0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8" name="CustomShape 10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9" name="CustomShape 103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0" name="CustomShape 104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105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106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rcRect l="0" t="0" r="0" b="9125"/>
          <a:stretch/>
        </p:blipFill>
        <p:spPr>
          <a:xfrm>
            <a:off x="293400" y="2714040"/>
            <a:ext cx="2586240" cy="268560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4" name=""/>
          <p:cNvGraphicFramePr/>
          <p:nvPr/>
        </p:nvGraphicFramePr>
        <p:xfrm rot="10800000">
          <a:off x="-3328200" y="1744200"/>
          <a:ext cx="6473520" cy="9828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183320"/>
                <a:gridCol w="1141560"/>
                <a:gridCol w="1144800"/>
                <a:gridCol w="132768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Achatado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Pug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Chihuahua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Beagle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Preta/Caramelo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Yorkshire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Pastor Alemão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8596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Labrador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52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6" name="CustomShape 153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7" name="CustomShape 154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8" name="CustomShape 15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5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CustomShape 15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Terminologias Básicas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aphicFrame>
        <p:nvGraphicFramePr>
          <p:cNvPr id="311" name=""/>
          <p:cNvGraphicFramePr/>
          <p:nvPr/>
        </p:nvGraphicFramePr>
        <p:xfrm rot="10800000">
          <a:off x="-4811040" y="3695400"/>
          <a:ext cx="6976080" cy="1562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740240"/>
                <a:gridCol w="1212120"/>
                <a:gridCol w="1414440"/>
                <a:gridCol w="933120"/>
              </a:tblGrid>
              <a:tr h="347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3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2" name=""/>
          <p:cNvSpPr/>
          <p:nvPr/>
        </p:nvSpPr>
        <p:spPr>
          <a:xfrm flipV="1" rot="5430600">
            <a:off x="5122080" y="905760"/>
            <a:ext cx="178920" cy="55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 flipV="1" rot="5430600">
            <a:off x="8619840" y="3330720"/>
            <a:ext cx="178920" cy="74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 flipV="1" rot="16222800">
            <a:off x="5571720" y="1577160"/>
            <a:ext cx="178920" cy="684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/>
          <p:nvPr/>
        </p:nvSpPr>
        <p:spPr>
          <a:xfrm>
            <a:off x="4123800" y="3240000"/>
            <a:ext cx="2617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Vetor de Características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8302680" y="3276000"/>
            <a:ext cx="876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Classe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4425480" y="5076000"/>
            <a:ext cx="2135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latin typeface="Arial"/>
              </a:rPr>
              <a:t>Amostra / Instância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1701360" y="4342320"/>
            <a:ext cx="359640" cy="17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" descr=""/>
          <p:cNvPicPr/>
          <p:nvPr/>
        </p:nvPicPr>
        <p:blipFill>
          <a:blip r:embed="rId1"/>
          <a:srcRect l="2561" t="11677" r="69562" b="63931"/>
          <a:stretch/>
        </p:blipFill>
        <p:spPr>
          <a:xfrm>
            <a:off x="711360" y="3802320"/>
            <a:ext cx="1079640" cy="10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32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Tipos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1" name="CustomShape 33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34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36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5" name="CustomShape 3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900000" y="1980000"/>
            <a:ext cx="8095680" cy="436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2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8" name="CustomShape 130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131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0" name="CustomShape 13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1" name="CustomShape 13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2" name="CustomShape 13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ou Regressão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33" name=""/>
          <p:cNvGrpSpPr/>
          <p:nvPr/>
        </p:nvGrpSpPr>
        <p:grpSpPr>
          <a:xfrm>
            <a:off x="548640" y="2935440"/>
            <a:ext cx="5768640" cy="3184200"/>
            <a:chOff x="548640" y="2935440"/>
            <a:chExt cx="5768640" cy="3184200"/>
          </a:xfrm>
        </p:grpSpPr>
        <p:pic>
          <p:nvPicPr>
            <p:cNvPr id="334" name="" descr=""/>
            <p:cNvPicPr/>
            <p:nvPr/>
          </p:nvPicPr>
          <p:blipFill>
            <a:blip r:embed="rId1"/>
            <a:stretch/>
          </p:blipFill>
          <p:spPr>
            <a:xfrm>
              <a:off x="556920" y="2935440"/>
              <a:ext cx="5760360" cy="249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"/>
            <p:cNvSpPr/>
            <p:nvPr/>
          </p:nvSpPr>
          <p:spPr>
            <a:xfrm>
              <a:off x="548640" y="4530600"/>
              <a:ext cx="152820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latin typeface="Arial"/>
                </a:rPr>
                <a:t>Base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6" name=""/>
            <p:cNvSpPr/>
            <p:nvPr/>
          </p:nvSpPr>
          <p:spPr>
            <a:xfrm>
              <a:off x="2130840" y="5441040"/>
              <a:ext cx="186624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latin typeface="Arial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5760360" y="4320000"/>
            <a:ext cx="3971160" cy="225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0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Não-Supervisionado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9" name="CustomShape 109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110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1" name="CustomShape 11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1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113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Não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Agrupamento (Clustering)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44" name=""/>
          <p:cNvGrpSpPr/>
          <p:nvPr/>
        </p:nvGrpSpPr>
        <p:grpSpPr>
          <a:xfrm>
            <a:off x="548280" y="2935440"/>
            <a:ext cx="5768640" cy="3184200"/>
            <a:chOff x="548280" y="2935440"/>
            <a:chExt cx="5768640" cy="3184200"/>
          </a:xfrm>
        </p:grpSpPr>
        <p:pic>
          <p:nvPicPr>
            <p:cNvPr id="345" name="" descr=""/>
            <p:cNvPicPr/>
            <p:nvPr/>
          </p:nvPicPr>
          <p:blipFill>
            <a:blip r:embed="rId1"/>
            <a:stretch/>
          </p:blipFill>
          <p:spPr>
            <a:xfrm>
              <a:off x="556560" y="2935440"/>
              <a:ext cx="5760360" cy="2491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"/>
            <p:cNvSpPr/>
            <p:nvPr/>
          </p:nvSpPr>
          <p:spPr>
            <a:xfrm>
              <a:off x="548280" y="4530600"/>
              <a:ext cx="152820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latin typeface="Arial"/>
                </a:rPr>
                <a:t>Base Não Anotada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47" name=""/>
            <p:cNvSpPr/>
            <p:nvPr/>
          </p:nvSpPr>
          <p:spPr>
            <a:xfrm>
              <a:off x="2130480" y="5441040"/>
              <a:ext cx="1866240" cy="67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pt-BR" sz="1800" spc="-1" strike="noStrike">
                  <a:latin typeface="Arial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11280" y="3132000"/>
            <a:ext cx="1332360" cy="1237320"/>
          </a:xfrm>
          <a:prstGeom prst="rect">
            <a:avLst/>
          </a:prstGeom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5729400" y="4090680"/>
            <a:ext cx="3990240" cy="220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15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por Reforço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1" name="CustomShape 116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2" name="CustomShape 117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3" name="CustomShape 118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19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5" name="CustomShape 120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precisa de dados anotados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Interação vs Recompensa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rcRect l="0" t="27487" r="0" b="6519"/>
          <a:stretch/>
        </p:blipFill>
        <p:spPr>
          <a:xfrm>
            <a:off x="986760" y="2988000"/>
            <a:ext cx="8160480" cy="32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36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8" name="CustomShape 137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9" name="CustomShape 138"/>
          <p:cNvSpPr/>
          <p:nvPr/>
        </p:nvSpPr>
        <p:spPr>
          <a:xfrm>
            <a:off x="450000" y="18208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0" name="CustomShape 13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14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141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tutorial abaixo, vamos implementar um modelo utilizando o Scikit-Learn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3" name=""/>
          <p:cNvSpPr txBox="1"/>
          <p:nvPr/>
        </p:nvSpPr>
        <p:spPr>
          <a:xfrm>
            <a:off x="900000" y="2520000"/>
            <a:ext cx="5657760" cy="85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LINK: </a:t>
            </a:r>
            <a:r>
              <a:rPr b="0" lang="pt-BR" sz="1800" spc="-1" strike="noStrike">
                <a:latin typeface="Arial"/>
                <a:hlinkClick r:id="rId1"/>
              </a:rPr>
              <a:t>Aula_01_Introdução_Scikit_Learn.ipynb</a:t>
            </a:r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0"/>
          <p:cNvSpPr/>
          <p:nvPr/>
        </p:nvSpPr>
        <p:spPr>
          <a:xfrm>
            <a:off x="360000" y="360000"/>
            <a:ext cx="9349200" cy="8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360000" y="1627920"/>
            <a:ext cx="9169200" cy="466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6" name="CustomShape 12"/>
          <p:cNvSpPr/>
          <p:nvPr/>
        </p:nvSpPr>
        <p:spPr>
          <a:xfrm>
            <a:off x="7560000" y="3216960"/>
            <a:ext cx="1503360" cy="8971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7" name="Picture 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3360" cy="159408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13"/>
          <p:cNvSpPr/>
          <p:nvPr/>
        </p:nvSpPr>
        <p:spPr>
          <a:xfrm>
            <a:off x="897120" y="6886080"/>
            <a:ext cx="64364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14"/>
          <p:cNvSpPr/>
          <p:nvPr/>
        </p:nvSpPr>
        <p:spPr>
          <a:xfrm>
            <a:off x="7608600" y="6886080"/>
            <a:ext cx="227448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900000" y="4682520"/>
            <a:ext cx="4114080" cy="201060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572000"/>
            <a:ext cx="4857840" cy="215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Conceitos, Definições, Modelos, Aplicações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Técnicas do Estado da Arte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e Provas Teóricas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471960" y="1800000"/>
            <a:ext cx="9247680" cy="48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Tópico da Ciência da Computação cujo objetivo é desenvolver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soluções tecnológicas que simulam o raciocínio humano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, ou seja, a inteligência que é característica dos seres humanos.”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Máquinas podem pensar?” -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Alan Turing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 (1950)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passa a ser considerada ciência em 1956 (Dartmouth College, USA).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3751560" cy="244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39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40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41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2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40920" y="2160000"/>
            <a:ext cx="4698720" cy="44319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5220000" y="2700000"/>
            <a:ext cx="4499640" cy="34578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98" name="CustomShape 44"/>
          <p:cNvSpPr/>
          <p:nvPr/>
        </p:nvSpPr>
        <p:spPr>
          <a:xfrm>
            <a:off x="282960" y="18165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45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0" name="CustomShape 46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7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48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49"/>
          <p:cNvSpPr/>
          <p:nvPr/>
        </p:nvSpPr>
        <p:spPr>
          <a:xfrm>
            <a:off x="282960" y="18165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462200" cy="341964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267160" y="2700000"/>
            <a:ext cx="4092480" cy="344376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57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58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5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1"/>
          <p:cNvSpPr/>
          <p:nvPr/>
        </p:nvSpPr>
        <p:spPr>
          <a:xfrm>
            <a:off x="282960" y="18165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80000" y="2271960"/>
            <a:ext cx="7683120" cy="384768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5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52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53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54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5"/>
          <p:cNvSpPr/>
          <p:nvPr/>
        </p:nvSpPr>
        <p:spPr>
          <a:xfrm>
            <a:off x="282960" y="18165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149840" y="2549160"/>
            <a:ext cx="7849800" cy="394308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63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conferências nacionais e internacionais, crescem discussões acerca da ética e moral no uso da I.A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88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2023-03-06T09:34:29Z</dcterms:modified>
  <cp:revision>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